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60"/>
  </p:normalViewPr>
  <p:slideViewPr>
    <p:cSldViewPr snapToGrid="0">
      <p:cViewPr varScale="1">
        <p:scale>
          <a:sx n="84" d="100"/>
          <a:sy n="84" d="100"/>
        </p:scale>
        <p:origin x="566" y="77"/>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0FA4AF-C9F7-4281-9DF9-8F7B2AFF69A3}" type="datetimeFigureOut">
              <a:rPr lang="en-IN" smtClean="0"/>
              <a:t>20-09-2024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64669B-6A25-41C3-ADC9-D3B6F8F4DE01}" type="slidenum">
              <a:rPr lang="en-IN" smtClean="0"/>
              <a:t>‹#›</a:t>
            </a:fld>
            <a:endParaRPr lang="en-IN"/>
          </a:p>
        </p:txBody>
      </p:sp>
    </p:spTree>
    <p:extLst>
      <p:ext uri="{BB962C8B-B14F-4D97-AF65-F5344CB8AC3E}">
        <p14:creationId xmlns:p14="http://schemas.microsoft.com/office/powerpoint/2010/main" val="2245633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164669B-6A25-41C3-ADC9-D3B6F8F4DE01}" type="slidenum">
              <a:rPr lang="en-IN" smtClean="0"/>
              <a:t>3</a:t>
            </a:fld>
            <a:endParaRPr lang="en-IN"/>
          </a:p>
        </p:txBody>
      </p:sp>
    </p:spTree>
    <p:extLst>
      <p:ext uri="{BB962C8B-B14F-4D97-AF65-F5344CB8AC3E}">
        <p14:creationId xmlns:p14="http://schemas.microsoft.com/office/powerpoint/2010/main" val="4801580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30F05C9-4A47-40B7-A28D-9D5F1D24FE65}" type="datetimeFigureOut">
              <a:rPr lang="en-IN" smtClean="0"/>
              <a:t>20-09-2024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3016389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30F05C9-4A47-40B7-A28D-9D5F1D24FE65}" type="datetimeFigureOut">
              <a:rPr lang="en-IN" smtClean="0"/>
              <a:t>20-09-2024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360356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30F05C9-4A47-40B7-A28D-9D5F1D24FE65}" type="datetimeFigureOut">
              <a:rPr lang="en-IN" smtClean="0"/>
              <a:t>20-09-2024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35432679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30F05C9-4A47-40B7-A28D-9D5F1D24FE65}" type="datetimeFigureOut">
              <a:rPr lang="en-IN" smtClean="0"/>
              <a:t>20-09-2024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F4E137-5005-4527-92CB-56AF51B8F0BB}"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068898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30F05C9-4A47-40B7-A28D-9D5F1D24FE65}" type="datetimeFigureOut">
              <a:rPr lang="en-IN" smtClean="0"/>
              <a:t>20-09-2024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16044652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30F05C9-4A47-40B7-A28D-9D5F1D24FE65}" type="datetimeFigureOut">
              <a:rPr lang="en-IN" smtClean="0"/>
              <a:t>20-09-2024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23095925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30F05C9-4A47-40B7-A28D-9D5F1D24FE65}" type="datetimeFigureOut">
              <a:rPr lang="en-IN" smtClean="0"/>
              <a:t>20-09-2024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40915121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0F05C9-4A47-40B7-A28D-9D5F1D24FE65}" type="datetimeFigureOut">
              <a:rPr lang="en-IN" smtClean="0"/>
              <a:t>20-09-2024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6331718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0F05C9-4A47-40B7-A28D-9D5F1D24FE65}" type="datetimeFigureOut">
              <a:rPr lang="en-IN" smtClean="0"/>
              <a:t>20-09-2024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38387684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0F05C9-4A47-40B7-A28D-9D5F1D24FE65}" type="datetimeFigureOut">
              <a:rPr lang="en-IN" smtClean="0"/>
              <a:t>20-09-2024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1744704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0F05C9-4A47-40B7-A28D-9D5F1D24FE65}" type="datetimeFigureOut">
              <a:rPr lang="en-IN" smtClean="0"/>
              <a:t>20-09-2024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20261256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0F05C9-4A47-40B7-A28D-9D5F1D24FE65}" type="datetimeFigureOut">
              <a:rPr lang="en-IN" smtClean="0"/>
              <a:t>20-09-2024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4144829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30F05C9-4A47-40B7-A28D-9D5F1D24FE65}" type="datetimeFigureOut">
              <a:rPr lang="en-IN" smtClean="0"/>
              <a:t>20-09-2024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1011100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30F05C9-4A47-40B7-A28D-9D5F1D24FE65}" type="datetimeFigureOut">
              <a:rPr lang="en-IN" smtClean="0"/>
              <a:t>20-09-2024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2813951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30F05C9-4A47-40B7-A28D-9D5F1D24FE65}" type="datetimeFigureOut">
              <a:rPr lang="en-IN" smtClean="0"/>
              <a:t>20-09-2024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3360335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A30F05C9-4A47-40B7-A28D-9D5F1D24FE65}" type="datetimeFigureOut">
              <a:rPr lang="en-IN" smtClean="0"/>
              <a:t>20-09-2024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2102569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30F05C9-4A47-40B7-A28D-9D5F1D24FE65}" type="datetimeFigureOut">
              <a:rPr lang="en-IN" smtClean="0"/>
              <a:t>20-09-2024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4284140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30F05C9-4A47-40B7-A28D-9D5F1D24FE65}" type="datetimeFigureOut">
              <a:rPr lang="en-IN" smtClean="0"/>
              <a:t>20-09-2024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F4E137-5005-4527-92CB-56AF51B8F0BB}" type="slidenum">
              <a:rPr lang="en-IN" smtClean="0"/>
              <a:t>‹#›</a:t>
            </a:fld>
            <a:endParaRPr lang="en-IN"/>
          </a:p>
        </p:txBody>
      </p:sp>
    </p:spTree>
    <p:extLst>
      <p:ext uri="{BB962C8B-B14F-4D97-AF65-F5344CB8AC3E}">
        <p14:creationId xmlns:p14="http://schemas.microsoft.com/office/powerpoint/2010/main" val="2519839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A30F05C9-4A47-40B7-A28D-9D5F1D24FE65}" type="datetimeFigureOut">
              <a:rPr lang="en-IN" smtClean="0"/>
              <a:t>20-09-2024</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7EF4E137-5005-4527-92CB-56AF51B8F0BB}" type="slidenum">
              <a:rPr lang="en-IN" smtClean="0"/>
              <a:t>‹#›</a:t>
            </a:fld>
            <a:endParaRPr lang="en-IN"/>
          </a:p>
        </p:txBody>
      </p:sp>
    </p:spTree>
    <p:extLst>
      <p:ext uri="{BB962C8B-B14F-4D97-AF65-F5344CB8AC3E}">
        <p14:creationId xmlns:p14="http://schemas.microsoft.com/office/powerpoint/2010/main" val="3986398800"/>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 id="2147483804"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F8290-4004-A233-C0C1-56F3360A0F14}"/>
              </a:ext>
            </a:extLst>
          </p:cNvPr>
          <p:cNvSpPr>
            <a:spLocks noGrp="1"/>
          </p:cNvSpPr>
          <p:nvPr>
            <p:ph type="ctrTitle"/>
          </p:nvPr>
        </p:nvSpPr>
        <p:spPr>
          <a:xfrm>
            <a:off x="1751012" y="2660904"/>
            <a:ext cx="8689976" cy="768096"/>
          </a:xfrm>
        </p:spPr>
        <p:txBody>
          <a:bodyPr/>
          <a:lstStyle/>
          <a:p>
            <a:r>
              <a:rPr lang="en-IN" dirty="0"/>
              <a:t>Machine Learning Project</a:t>
            </a:r>
          </a:p>
        </p:txBody>
      </p:sp>
      <p:sp>
        <p:nvSpPr>
          <p:cNvPr id="4" name="Subtitle 3">
            <a:extLst>
              <a:ext uri="{FF2B5EF4-FFF2-40B4-BE49-F238E27FC236}">
                <a16:creationId xmlns:a16="http://schemas.microsoft.com/office/drawing/2014/main" id="{080AA5D2-3160-15FD-463D-5A37B618493D}"/>
              </a:ext>
            </a:extLst>
          </p:cNvPr>
          <p:cNvSpPr>
            <a:spLocks noGrp="1"/>
          </p:cNvSpPr>
          <p:nvPr>
            <p:ph type="subTitle" idx="1"/>
          </p:nvPr>
        </p:nvSpPr>
        <p:spPr>
          <a:xfrm>
            <a:off x="4487386" y="3429000"/>
            <a:ext cx="3217228" cy="566928"/>
          </a:xfrm>
        </p:spPr>
        <p:txBody>
          <a:bodyPr/>
          <a:lstStyle/>
          <a:p>
            <a:r>
              <a:rPr lang="en-IN" dirty="0"/>
              <a:t>Bankruptcy Prediction</a:t>
            </a:r>
          </a:p>
        </p:txBody>
      </p:sp>
    </p:spTree>
    <p:extLst>
      <p:ext uri="{BB962C8B-B14F-4D97-AF65-F5344CB8AC3E}">
        <p14:creationId xmlns:p14="http://schemas.microsoft.com/office/powerpoint/2010/main" val="1603532637"/>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arn(inVertical)">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F112B-7DDB-FF61-291B-6189540CE852}"/>
              </a:ext>
            </a:extLst>
          </p:cNvPr>
          <p:cNvSpPr>
            <a:spLocks noGrp="1"/>
          </p:cNvSpPr>
          <p:nvPr>
            <p:ph type="title"/>
          </p:nvPr>
        </p:nvSpPr>
        <p:spPr>
          <a:xfrm>
            <a:off x="1031881" y="1204623"/>
            <a:ext cx="5643239" cy="1166058"/>
          </a:xfrm>
          <a:prstGeom prst="round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p>
            <a:r>
              <a:rPr lang="en-US" dirty="0">
                <a:solidFill>
                  <a:srgbClr val="C00000"/>
                </a:solidFill>
                <a:latin typeface="Agency FB" panose="020B0503020202020204" pitchFamily="34" charset="0"/>
              </a:rPr>
              <a:t>Model Building: Bankruptcy Prediction Using </a:t>
            </a:r>
            <a:r>
              <a:rPr lang="en-US">
                <a:solidFill>
                  <a:srgbClr val="C00000"/>
                </a:solidFill>
                <a:latin typeface="Agency FB" panose="020B0503020202020204" pitchFamily="34" charset="0"/>
              </a:rPr>
              <a:t>Machine </a:t>
            </a:r>
            <a:r>
              <a:rPr lang="en-US" dirty="0">
                <a:solidFill>
                  <a:srgbClr val="C00000"/>
                </a:solidFill>
                <a:latin typeface="Agency FB" panose="020B0503020202020204" pitchFamily="34" charset="0"/>
              </a:rPr>
              <a:t>Learning</a:t>
            </a:r>
            <a:endParaRPr lang="en-IN" dirty="0">
              <a:solidFill>
                <a:srgbClr val="C00000"/>
              </a:solidFill>
              <a:latin typeface="Agency FB" panose="020B0503020202020204" pitchFamily="34" charset="0"/>
            </a:endParaRPr>
          </a:p>
        </p:txBody>
      </p:sp>
      <p:sp>
        <p:nvSpPr>
          <p:cNvPr id="5" name="Text Placeholder 4">
            <a:extLst>
              <a:ext uri="{FF2B5EF4-FFF2-40B4-BE49-F238E27FC236}">
                <a16:creationId xmlns:a16="http://schemas.microsoft.com/office/drawing/2014/main" id="{B8AF94B8-8ED9-7E00-12E4-9A22FB136D32}"/>
              </a:ext>
            </a:extLst>
          </p:cNvPr>
          <p:cNvSpPr>
            <a:spLocks noGrp="1"/>
          </p:cNvSpPr>
          <p:nvPr>
            <p:ph type="body" sz="half" idx="2"/>
          </p:nvPr>
        </p:nvSpPr>
        <p:spPr>
          <a:xfrm>
            <a:off x="893331" y="2594510"/>
            <a:ext cx="6013769" cy="2123793"/>
          </a:xfrm>
        </p:spPr>
        <p:txBody>
          <a:bodyPr>
            <a:normAutofit/>
          </a:bodyPr>
          <a:lstStyle/>
          <a:p>
            <a:pPr algn="l"/>
            <a:r>
              <a:rPr lang="en-US" b="1" dirty="0"/>
              <a:t>Model building</a:t>
            </a:r>
            <a:r>
              <a:rPr lang="en-US" dirty="0"/>
              <a:t> is a crucial phase in the bankruptcy prediction project, where machine learning algorithms are applied to the preprocessed data to create predictive models. These models can then be used to identify companies at risk of bankruptcy based on their financial characteristics.</a:t>
            </a:r>
            <a:endParaRPr lang="en-IN" dirty="0"/>
          </a:p>
        </p:txBody>
      </p:sp>
      <p:pic>
        <p:nvPicPr>
          <p:cNvPr id="10" name="Picture 9">
            <a:extLst>
              <a:ext uri="{FF2B5EF4-FFF2-40B4-BE49-F238E27FC236}">
                <a16:creationId xmlns:a16="http://schemas.microsoft.com/office/drawing/2014/main" id="{80FE0FE2-5CDB-74D4-514C-BF3EDDF44251}"/>
              </a:ext>
            </a:extLst>
          </p:cNvPr>
          <p:cNvPicPr>
            <a:picLocks noChangeAspect="1"/>
          </p:cNvPicPr>
          <p:nvPr/>
        </p:nvPicPr>
        <p:blipFill>
          <a:blip r:embed="rId2">
            <a:extLst>
              <a:ext uri="{28A0092B-C50C-407E-A947-70E740481C1C}">
                <a14:useLocalDpi xmlns:a14="http://schemas.microsoft.com/office/drawing/2010/main" val="0"/>
              </a:ext>
            </a:extLst>
          </a:blip>
          <a:srcRect r="1396" b="1225"/>
          <a:stretch/>
        </p:blipFill>
        <p:spPr>
          <a:xfrm>
            <a:off x="7114033" y="512731"/>
            <a:ext cx="3648456" cy="53851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68155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5527ED5-4321-CC2C-D852-710290319D6F}"/>
              </a:ext>
            </a:extLst>
          </p:cNvPr>
          <p:cNvSpPr>
            <a:spLocks noGrp="1"/>
          </p:cNvSpPr>
          <p:nvPr>
            <p:ph type="title"/>
          </p:nvPr>
        </p:nvSpPr>
        <p:spPr>
          <a:xfrm>
            <a:off x="3011241" y="728737"/>
            <a:ext cx="6169517" cy="1100063"/>
          </a:xfrm>
          <a:prstGeom prst="round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p>
            <a:r>
              <a:rPr lang="en-US" sz="3200" dirty="0">
                <a:solidFill>
                  <a:srgbClr val="C00000"/>
                </a:solidFill>
                <a:latin typeface="Agency FB" panose="020B0503020202020204" pitchFamily="34" charset="0"/>
              </a:rPr>
              <a:t>Machine Learning Algorithms for Bankruptcy Prediction</a:t>
            </a:r>
            <a:endParaRPr lang="en-IN" sz="3200" dirty="0">
              <a:solidFill>
                <a:srgbClr val="C00000"/>
              </a:solidFill>
              <a:latin typeface="Agency FB" panose="020B0503020202020204" pitchFamily="34" charset="0"/>
            </a:endParaRPr>
          </a:p>
        </p:txBody>
      </p:sp>
      <p:sp>
        <p:nvSpPr>
          <p:cNvPr id="19" name="Content Placeholder 18">
            <a:extLst>
              <a:ext uri="{FF2B5EF4-FFF2-40B4-BE49-F238E27FC236}">
                <a16:creationId xmlns:a16="http://schemas.microsoft.com/office/drawing/2014/main" id="{75C709AE-F9DB-EB75-C909-40B69E1874C1}"/>
              </a:ext>
            </a:extLst>
          </p:cNvPr>
          <p:cNvSpPr>
            <a:spLocks noGrp="1"/>
          </p:cNvSpPr>
          <p:nvPr>
            <p:ph idx="1"/>
          </p:nvPr>
        </p:nvSpPr>
        <p:spPr>
          <a:xfrm>
            <a:off x="1901952" y="2249424"/>
            <a:ext cx="8842247" cy="3758184"/>
          </a:xfrm>
        </p:spPr>
        <p:txBody>
          <a:bodyPr>
            <a:normAutofit lnSpcReduction="10000"/>
          </a:bodyPr>
          <a:lstStyle/>
          <a:p>
            <a:r>
              <a:rPr lang="en-US" sz="1600" b="1" dirty="0"/>
              <a:t>Logistic Regression:</a:t>
            </a:r>
            <a:r>
              <a:rPr lang="en-US" sz="1600" dirty="0"/>
              <a:t> A statistical model that predicts the probability of an event occurring</a:t>
            </a:r>
          </a:p>
          <a:p>
            <a:r>
              <a:rPr lang="en-US" sz="1600" b="1" dirty="0"/>
              <a:t>Support Vector Machines (SVMs):</a:t>
            </a:r>
            <a:r>
              <a:rPr lang="en-US" sz="1600" dirty="0"/>
              <a:t> A supervised learning algorithm that finds the optimal hyperplane to separate data points into different classes.</a:t>
            </a:r>
          </a:p>
          <a:p>
            <a:r>
              <a:rPr lang="en-US" sz="1600" b="1" dirty="0"/>
              <a:t> Decision Trees:</a:t>
            </a:r>
            <a:r>
              <a:rPr lang="en-US" sz="1600" dirty="0"/>
              <a:t> A tree-based model that makes decisions by splitting data into subsets based on specific conditions.</a:t>
            </a:r>
            <a:r>
              <a:rPr lang="en-US" sz="1400" b="1" dirty="0"/>
              <a:t> </a:t>
            </a:r>
          </a:p>
          <a:p>
            <a:r>
              <a:rPr lang="en-US" sz="1600" b="1" dirty="0"/>
              <a:t>Random Forests:</a:t>
            </a:r>
            <a:r>
              <a:rPr lang="en-US" sz="1600" dirty="0"/>
              <a:t> An ensemble method that combines multiple decision trees to improve prediction accuracy.</a:t>
            </a:r>
          </a:p>
          <a:p>
            <a:r>
              <a:rPr lang="en-US" sz="1600" b="1" dirty="0" err="1"/>
              <a:t>Knn</a:t>
            </a:r>
            <a:r>
              <a:rPr lang="en-US" sz="1600" b="1" dirty="0"/>
              <a:t> Classifier: </a:t>
            </a:r>
            <a:r>
              <a:rPr lang="en-US" sz="1600" dirty="0"/>
              <a:t>K-Nearest Neighbors (KNN) is a simple yet effective supervised machine learning algorithm that classifies new data points based on the majority class of their nearest neighbors.</a:t>
            </a:r>
            <a:endParaRPr lang="en-US" sz="1800" b="1" dirty="0"/>
          </a:p>
          <a:p>
            <a:endParaRPr lang="en-IN" sz="1600" dirty="0"/>
          </a:p>
        </p:txBody>
      </p:sp>
    </p:spTree>
    <p:extLst>
      <p:ext uri="{BB962C8B-B14F-4D97-AF65-F5344CB8AC3E}">
        <p14:creationId xmlns:p14="http://schemas.microsoft.com/office/powerpoint/2010/main" val="3645430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A5150-73FC-7130-D428-22ADB3EB553A}"/>
              </a:ext>
            </a:extLst>
          </p:cNvPr>
          <p:cNvSpPr>
            <a:spLocks noGrp="1"/>
          </p:cNvSpPr>
          <p:nvPr>
            <p:ph type="title"/>
          </p:nvPr>
        </p:nvSpPr>
        <p:spPr>
          <a:xfrm>
            <a:off x="3490332" y="722377"/>
            <a:ext cx="5143302" cy="658367"/>
          </a:xfrm>
          <a:prstGeom prst="roundRect">
            <a:avLst/>
          </a:prstGeom>
          <a:noFill/>
          <a:ln>
            <a:noFill/>
          </a:ln>
        </p:spPr>
        <p:style>
          <a:lnRef idx="0">
            <a:scrgbClr r="0" g="0" b="0"/>
          </a:lnRef>
          <a:fillRef idx="0">
            <a:scrgbClr r="0" g="0" b="0"/>
          </a:fillRef>
          <a:effectRef idx="0">
            <a:scrgbClr r="0" g="0" b="0"/>
          </a:effectRef>
          <a:fontRef idx="minor">
            <a:schemeClr val="dk1"/>
          </a:fontRef>
        </p:style>
        <p:txBody>
          <a:bodyPr>
            <a:normAutofit/>
          </a:bodyPr>
          <a:lstStyle/>
          <a:p>
            <a:r>
              <a:rPr lang="en-IN" sz="3200" dirty="0">
                <a:solidFill>
                  <a:srgbClr val="C00000"/>
                </a:solidFill>
                <a:latin typeface="Agency FB" panose="020B0503020202020204" pitchFamily="34" charset="0"/>
              </a:rPr>
              <a:t>Model Training and Evaluation</a:t>
            </a:r>
          </a:p>
        </p:txBody>
      </p:sp>
      <p:sp>
        <p:nvSpPr>
          <p:cNvPr id="3" name="Content Placeholder 2">
            <a:extLst>
              <a:ext uri="{FF2B5EF4-FFF2-40B4-BE49-F238E27FC236}">
                <a16:creationId xmlns:a16="http://schemas.microsoft.com/office/drawing/2014/main" id="{142B55CA-058D-B14B-0CA1-9C1C48CAA66A}"/>
              </a:ext>
            </a:extLst>
          </p:cNvPr>
          <p:cNvSpPr>
            <a:spLocks noGrp="1"/>
          </p:cNvSpPr>
          <p:nvPr>
            <p:ph idx="1"/>
          </p:nvPr>
        </p:nvSpPr>
        <p:spPr>
          <a:xfrm>
            <a:off x="1338944" y="1632856"/>
            <a:ext cx="9446078" cy="4759779"/>
          </a:xfrm>
        </p:spPr>
        <p:txBody>
          <a:bodyPr>
            <a:normAutofit/>
          </a:bodyPr>
          <a:lstStyle/>
          <a:p>
            <a:r>
              <a:rPr lang="en-US" sz="1600" b="1" dirty="0"/>
              <a:t>Model Training:</a:t>
            </a:r>
            <a:r>
              <a:rPr lang="en-US" sz="1600" dirty="0"/>
              <a:t> The chosen machine learning algorithm is applied to the training set to learn the underlying patterns and relationships between financial indicators and bankruptcy.</a:t>
            </a:r>
            <a:r>
              <a:rPr lang="en-US" sz="1200" b="1" dirty="0"/>
              <a:t> </a:t>
            </a:r>
          </a:p>
          <a:p>
            <a:r>
              <a:rPr lang="en-US" sz="1600" b="1" dirty="0"/>
              <a:t>Model Evaluation:</a:t>
            </a:r>
            <a:r>
              <a:rPr lang="en-US" sz="1600" dirty="0"/>
              <a:t> The trained model is evaluated on the testing set using various metrics, such as: </a:t>
            </a:r>
          </a:p>
          <a:p>
            <a:pPr marL="800100" lvl="1" indent="-342900">
              <a:buFont typeface="+mj-lt"/>
              <a:buAutoNum type="arabicPeriod"/>
            </a:pPr>
            <a:r>
              <a:rPr lang="en-US" sz="1600" b="1" dirty="0"/>
              <a:t>Accuracy:</a:t>
            </a:r>
            <a:r>
              <a:rPr lang="en-US" sz="1600" dirty="0"/>
              <a:t> The proportion of correct predictions</a:t>
            </a:r>
            <a:r>
              <a:rPr lang="en-US" sz="1050" dirty="0"/>
              <a:t>.</a:t>
            </a:r>
          </a:p>
          <a:p>
            <a:pPr marL="800100" lvl="1" indent="-342900">
              <a:buFont typeface="+mj-lt"/>
              <a:buAutoNum type="arabicPeriod"/>
            </a:pPr>
            <a:r>
              <a:rPr lang="en-US" sz="1600" b="1" dirty="0"/>
              <a:t>Precision:</a:t>
            </a:r>
            <a:r>
              <a:rPr lang="en-US" sz="1600" dirty="0"/>
              <a:t> The proportion of positive predictions that are actually positive </a:t>
            </a:r>
          </a:p>
          <a:p>
            <a:pPr marL="800100" lvl="1" indent="-342900">
              <a:buFont typeface="+mj-lt"/>
              <a:buAutoNum type="arabicPeriod"/>
            </a:pPr>
            <a:r>
              <a:rPr lang="en-US" sz="1600" b="1" dirty="0"/>
              <a:t>Recall:</a:t>
            </a:r>
            <a:r>
              <a:rPr lang="en-US" sz="1600" dirty="0"/>
              <a:t> The proportion of actual positive cases that are correctly predicted as </a:t>
            </a:r>
            <a:r>
              <a:rPr lang="en-IN" sz="1600" dirty="0"/>
              <a:t>positive</a:t>
            </a:r>
            <a:r>
              <a:rPr lang="en-IN" sz="1050" dirty="0"/>
              <a:t>.</a:t>
            </a:r>
          </a:p>
          <a:p>
            <a:pPr marL="800100" lvl="1" indent="-342900">
              <a:buFont typeface="+mj-lt"/>
              <a:buAutoNum type="arabicPeriod"/>
            </a:pPr>
            <a:r>
              <a:rPr lang="en-US" sz="1600" b="1" dirty="0"/>
              <a:t>F1-score:</a:t>
            </a:r>
            <a:r>
              <a:rPr lang="en-US" sz="1600" dirty="0"/>
              <a:t> The harmonic mean of precision and recall. </a:t>
            </a:r>
          </a:p>
          <a:p>
            <a:pPr marL="800100" lvl="1" indent="-342900">
              <a:buFont typeface="+mj-lt"/>
              <a:buAutoNum type="arabicPeriod"/>
            </a:pPr>
            <a:r>
              <a:rPr lang="en-US" sz="1600" b="1" dirty="0"/>
              <a:t>Confusion matrix:</a:t>
            </a:r>
            <a:r>
              <a:rPr lang="en-US" sz="1600" dirty="0"/>
              <a:t> A table that summarizes the performance of a </a:t>
            </a:r>
            <a:r>
              <a:rPr lang="en-IN" sz="1600" dirty="0"/>
              <a:t>classification model.</a:t>
            </a:r>
            <a:endParaRPr lang="en-US" sz="1600" dirty="0"/>
          </a:p>
          <a:p>
            <a:pPr marL="342900" indent="-342900">
              <a:buFont typeface="+mj-lt"/>
              <a:buAutoNum type="arabicPeriod"/>
            </a:pPr>
            <a:endParaRPr lang="en-US" sz="1700" dirty="0"/>
          </a:p>
          <a:p>
            <a:pPr marL="0" indent="0">
              <a:buNone/>
            </a:pPr>
            <a:endParaRPr lang="en-US" sz="1600" dirty="0"/>
          </a:p>
          <a:p>
            <a:endParaRPr lang="en-IN" sz="1600" dirty="0"/>
          </a:p>
        </p:txBody>
      </p:sp>
    </p:spTree>
    <p:extLst>
      <p:ext uri="{BB962C8B-B14F-4D97-AF65-F5344CB8AC3E}">
        <p14:creationId xmlns:p14="http://schemas.microsoft.com/office/powerpoint/2010/main" val="1446222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168C998-50DF-B0A4-BEDC-C85F6655B91D}"/>
              </a:ext>
            </a:extLst>
          </p:cNvPr>
          <p:cNvSpPr>
            <a:spLocks noGrp="1"/>
          </p:cNvSpPr>
          <p:nvPr>
            <p:ph type="title"/>
          </p:nvPr>
        </p:nvSpPr>
        <p:spPr>
          <a:xfrm>
            <a:off x="2061658" y="768097"/>
            <a:ext cx="8068681" cy="722376"/>
          </a:xfrm>
        </p:spPr>
        <p:txBody>
          <a:bodyPr>
            <a:normAutofit/>
          </a:bodyPr>
          <a:lstStyle/>
          <a:p>
            <a:r>
              <a:rPr lang="en-IN" b="0" dirty="0">
                <a:solidFill>
                  <a:srgbClr val="A31515"/>
                </a:solidFill>
                <a:effectLst/>
                <a:latin typeface="Agency FB" panose="020B0503020202020204" pitchFamily="34" charset="0"/>
                <a:ea typeface="Cascadia Code" panose="020B0609020000020004" pitchFamily="49" charset="0"/>
                <a:cs typeface="Cascadia Code" panose="020B0609020000020004" pitchFamily="49" charset="0"/>
              </a:rPr>
              <a:t>Comparison of Classification Model Accuracies</a:t>
            </a:r>
            <a:endParaRPr lang="en-IN" dirty="0"/>
          </a:p>
        </p:txBody>
      </p:sp>
      <p:pic>
        <p:nvPicPr>
          <p:cNvPr id="9" name="Picture 8">
            <a:extLst>
              <a:ext uri="{FF2B5EF4-FFF2-40B4-BE49-F238E27FC236}">
                <a16:creationId xmlns:a16="http://schemas.microsoft.com/office/drawing/2014/main" id="{717F8CDC-B24B-19F1-21FE-13EAF49610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6704" y="1735575"/>
            <a:ext cx="5278591" cy="419888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3402715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C3BA1-41AC-9559-B93F-4E9ADBF620F0}"/>
              </a:ext>
            </a:extLst>
          </p:cNvPr>
          <p:cNvSpPr>
            <a:spLocks noGrp="1"/>
          </p:cNvSpPr>
          <p:nvPr>
            <p:ph type="title"/>
          </p:nvPr>
        </p:nvSpPr>
        <p:spPr>
          <a:xfrm>
            <a:off x="5071541" y="667911"/>
            <a:ext cx="2048918" cy="807056"/>
          </a:xfr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p>
            <a:r>
              <a:rPr lang="en-US" sz="3200" dirty="0">
                <a:solidFill>
                  <a:srgbClr val="C00000"/>
                </a:solidFill>
                <a:latin typeface="Agency FB" panose="020B0503020202020204" pitchFamily="34" charset="0"/>
                <a:ea typeface="+mn-ea"/>
                <a:cs typeface="+mn-cs"/>
              </a:rPr>
              <a:t>Conclusion</a:t>
            </a:r>
            <a:endParaRPr lang="en-IN" sz="3200" dirty="0">
              <a:solidFill>
                <a:srgbClr val="C00000"/>
              </a:solidFill>
              <a:latin typeface="Agency FB" panose="020B0503020202020204" pitchFamily="34" charset="0"/>
              <a:ea typeface="+mn-ea"/>
              <a:cs typeface="+mn-cs"/>
            </a:endParaRPr>
          </a:p>
        </p:txBody>
      </p:sp>
      <p:sp>
        <p:nvSpPr>
          <p:cNvPr id="4" name="Content Placeholder 3">
            <a:extLst>
              <a:ext uri="{FF2B5EF4-FFF2-40B4-BE49-F238E27FC236}">
                <a16:creationId xmlns:a16="http://schemas.microsoft.com/office/drawing/2014/main" id="{5F9CA723-E640-326C-719F-E02FB522251B}"/>
              </a:ext>
            </a:extLst>
          </p:cNvPr>
          <p:cNvSpPr>
            <a:spLocks noGrp="1"/>
          </p:cNvSpPr>
          <p:nvPr>
            <p:ph idx="1"/>
          </p:nvPr>
        </p:nvSpPr>
        <p:spPr>
          <a:xfrm>
            <a:off x="1542552" y="1590262"/>
            <a:ext cx="8110331" cy="3975652"/>
          </a:xfrm>
        </p:spPr>
        <p:txBody>
          <a:bodyPr>
            <a:normAutofit/>
          </a:bodyPr>
          <a:lstStyle/>
          <a:p>
            <a:r>
              <a:rPr lang="en-US" sz="1600" dirty="0"/>
              <a:t>This research has demonstrated the potential of machine learning techniques to accurately predict bankruptcy. By leveraging a comprehensive dataset of financial indicators and employing advanced algorithms, predictive models can be developed that effectively identify companies at risk of financial distress. </a:t>
            </a:r>
          </a:p>
          <a:p>
            <a:endParaRPr lang="en-US" sz="1600" dirty="0"/>
          </a:p>
          <a:p>
            <a:pPr marL="0" indent="0">
              <a:buNone/>
            </a:pPr>
            <a:r>
              <a:rPr lang="en-IN" dirty="0"/>
              <a:t>Key Findings: </a:t>
            </a:r>
          </a:p>
          <a:p>
            <a:pPr marL="0" indent="0">
              <a:buNone/>
            </a:pPr>
            <a:r>
              <a:rPr lang="en-US" sz="1600" b="1" dirty="0"/>
              <a:t>Machine learning's effectiveness:</a:t>
            </a:r>
            <a:r>
              <a:rPr lang="en-US" sz="1600" dirty="0"/>
              <a:t> Machine learning algorithms, such as logistic regression, decision trees, and random forests, have shown promising results in  </a:t>
            </a:r>
            <a:r>
              <a:rPr lang="en-IN" sz="1600" dirty="0"/>
              <a:t>bankruptcy prediction. </a:t>
            </a:r>
          </a:p>
          <a:p>
            <a:pPr marL="0" indent="0">
              <a:buNone/>
            </a:pPr>
            <a:endParaRPr lang="en-IN" sz="1800" dirty="0"/>
          </a:p>
        </p:txBody>
      </p:sp>
    </p:spTree>
    <p:extLst>
      <p:ext uri="{BB962C8B-B14F-4D97-AF65-F5344CB8AC3E}">
        <p14:creationId xmlns:p14="http://schemas.microsoft.com/office/powerpoint/2010/main" val="2102928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0D98F4-EFE0-E47D-353E-109FC9C802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3956" y="723570"/>
            <a:ext cx="9779634" cy="5871738"/>
          </a:xfrm>
          <a:prstGeom prst="rect">
            <a:avLst/>
          </a:prstGeom>
        </p:spPr>
      </p:pic>
    </p:spTree>
    <p:extLst>
      <p:ext uri="{BB962C8B-B14F-4D97-AF65-F5344CB8AC3E}">
        <p14:creationId xmlns:p14="http://schemas.microsoft.com/office/powerpoint/2010/main" val="1837941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D0420AA-3AEC-16EB-B883-DBC66F24A33F}"/>
              </a:ext>
            </a:extLst>
          </p:cNvPr>
          <p:cNvSpPr>
            <a:spLocks noGrp="1"/>
          </p:cNvSpPr>
          <p:nvPr>
            <p:ph type="title"/>
          </p:nvPr>
        </p:nvSpPr>
        <p:spPr>
          <a:xfrm>
            <a:off x="3653955" y="926592"/>
            <a:ext cx="4884090" cy="713231"/>
          </a:xfrm>
          <a:prstGeom prst="roundRect">
            <a:avLst/>
          </a:prstGeom>
        </p:spPr>
        <p:style>
          <a:lnRef idx="0">
            <a:schemeClr val="accent3"/>
          </a:lnRef>
          <a:fillRef idx="3">
            <a:schemeClr val="accent3"/>
          </a:fillRef>
          <a:effectRef idx="3">
            <a:schemeClr val="accent3"/>
          </a:effectRef>
          <a:fontRef idx="minor">
            <a:schemeClr val="lt1"/>
          </a:fontRef>
        </p:style>
        <p:txBody>
          <a:bodyPr/>
          <a:lstStyle/>
          <a:p>
            <a:r>
              <a:rPr lang="en-IN" dirty="0"/>
              <a:t>Team Members</a:t>
            </a:r>
          </a:p>
        </p:txBody>
      </p:sp>
      <p:grpSp>
        <p:nvGrpSpPr>
          <p:cNvPr id="15" name="Group 14">
            <a:extLst>
              <a:ext uri="{FF2B5EF4-FFF2-40B4-BE49-F238E27FC236}">
                <a16:creationId xmlns:a16="http://schemas.microsoft.com/office/drawing/2014/main" id="{148CCF9B-AA90-95DB-281F-92C774A7928C}"/>
              </a:ext>
            </a:extLst>
          </p:cNvPr>
          <p:cNvGrpSpPr/>
          <p:nvPr/>
        </p:nvGrpSpPr>
        <p:grpSpPr>
          <a:xfrm>
            <a:off x="2679160" y="2502407"/>
            <a:ext cx="6833680" cy="2530698"/>
            <a:chOff x="1484312" y="2122667"/>
            <a:chExt cx="6833680" cy="2530698"/>
          </a:xfrm>
        </p:grpSpPr>
        <p:sp>
          <p:nvSpPr>
            <p:cNvPr id="2" name="Flowchart: Alternate Process 1">
              <a:extLst>
                <a:ext uri="{FF2B5EF4-FFF2-40B4-BE49-F238E27FC236}">
                  <a16:creationId xmlns:a16="http://schemas.microsoft.com/office/drawing/2014/main" id="{87E7A56F-CEF1-3254-2CDA-480C40F1D16A}"/>
                </a:ext>
              </a:extLst>
            </p:cNvPr>
            <p:cNvSpPr/>
            <p:nvPr/>
          </p:nvSpPr>
          <p:spPr>
            <a:xfrm>
              <a:off x="1484312" y="2132240"/>
              <a:ext cx="2484184" cy="457200"/>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Pooja </a:t>
              </a:r>
              <a:r>
                <a:rPr lang="en-IN" dirty="0" err="1">
                  <a:ln w="0"/>
                  <a:solidFill>
                    <a:schemeClr val="tx1"/>
                  </a:solidFill>
                  <a:effectLst>
                    <a:outerShdw blurRad="38100" dist="19050" dir="2700000" algn="tl" rotWithShape="0">
                      <a:schemeClr val="dk1">
                        <a:alpha val="40000"/>
                      </a:schemeClr>
                    </a:outerShdw>
                  </a:effectLst>
                </a:rPr>
                <a:t>Lanjewar</a:t>
              </a:r>
              <a:endParaRPr lang="en-IN" dirty="0">
                <a:ln w="0"/>
                <a:solidFill>
                  <a:schemeClr val="tx1"/>
                </a:solidFill>
                <a:effectLst>
                  <a:outerShdw blurRad="38100" dist="19050" dir="2700000" algn="tl" rotWithShape="0">
                    <a:schemeClr val="dk1">
                      <a:alpha val="40000"/>
                    </a:schemeClr>
                  </a:outerShdw>
                </a:effectLst>
              </a:endParaRPr>
            </a:p>
          </p:txBody>
        </p:sp>
        <p:sp>
          <p:nvSpPr>
            <p:cNvPr id="3" name="Flowchart: Alternate Process 2">
              <a:extLst>
                <a:ext uri="{FF2B5EF4-FFF2-40B4-BE49-F238E27FC236}">
                  <a16:creationId xmlns:a16="http://schemas.microsoft.com/office/drawing/2014/main" id="{CE39B4DA-5C94-D51B-B9C3-02AA93C0B07D}"/>
                </a:ext>
              </a:extLst>
            </p:cNvPr>
            <p:cNvSpPr/>
            <p:nvPr/>
          </p:nvSpPr>
          <p:spPr>
            <a:xfrm>
              <a:off x="1484312" y="2813833"/>
              <a:ext cx="2484184" cy="457200"/>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err="1">
                  <a:ln w="0"/>
                  <a:solidFill>
                    <a:schemeClr val="tx1"/>
                  </a:solidFill>
                  <a:effectLst>
                    <a:outerShdw blurRad="38100" dist="19050" dir="2700000" algn="tl" rotWithShape="0">
                      <a:schemeClr val="dk1">
                        <a:alpha val="40000"/>
                      </a:schemeClr>
                    </a:outerShdw>
                  </a:effectLst>
                </a:rPr>
                <a:t>Imroza</a:t>
              </a:r>
              <a:r>
                <a:rPr lang="en-IN" dirty="0">
                  <a:ln w="0"/>
                  <a:solidFill>
                    <a:schemeClr val="tx1"/>
                  </a:solidFill>
                  <a:effectLst>
                    <a:outerShdw blurRad="38100" dist="19050" dir="2700000" algn="tl" rotWithShape="0">
                      <a:schemeClr val="dk1">
                        <a:alpha val="40000"/>
                      </a:schemeClr>
                    </a:outerShdw>
                  </a:effectLst>
                </a:rPr>
                <a:t> Shaik</a:t>
              </a:r>
            </a:p>
          </p:txBody>
        </p:sp>
        <p:sp>
          <p:nvSpPr>
            <p:cNvPr id="4" name="Flowchart: Alternate Process 3">
              <a:extLst>
                <a:ext uri="{FF2B5EF4-FFF2-40B4-BE49-F238E27FC236}">
                  <a16:creationId xmlns:a16="http://schemas.microsoft.com/office/drawing/2014/main" id="{E4531A93-E1A2-CFC3-D86A-F45BED0913A8}"/>
                </a:ext>
              </a:extLst>
            </p:cNvPr>
            <p:cNvSpPr/>
            <p:nvPr/>
          </p:nvSpPr>
          <p:spPr>
            <a:xfrm>
              <a:off x="5833808" y="2122667"/>
              <a:ext cx="2484184" cy="457200"/>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Rohit Vijay </a:t>
              </a:r>
              <a:r>
                <a:rPr lang="en-IN" dirty="0" err="1">
                  <a:ln w="0"/>
                  <a:solidFill>
                    <a:schemeClr val="tx1"/>
                  </a:solidFill>
                  <a:effectLst>
                    <a:outerShdw blurRad="38100" dist="19050" dir="2700000" algn="tl" rotWithShape="0">
                      <a:schemeClr val="dk1">
                        <a:alpha val="40000"/>
                      </a:schemeClr>
                    </a:outerShdw>
                  </a:effectLst>
                </a:rPr>
                <a:t>Maind</a:t>
              </a:r>
              <a:endParaRPr lang="en-IN" dirty="0">
                <a:ln w="0"/>
                <a:solidFill>
                  <a:schemeClr val="tx1"/>
                </a:solidFill>
                <a:effectLst>
                  <a:outerShdw blurRad="38100" dist="19050" dir="2700000" algn="tl" rotWithShape="0">
                    <a:schemeClr val="dk1">
                      <a:alpha val="40000"/>
                    </a:schemeClr>
                  </a:outerShdw>
                </a:effectLst>
              </a:endParaRPr>
            </a:p>
          </p:txBody>
        </p:sp>
        <p:sp>
          <p:nvSpPr>
            <p:cNvPr id="5" name="Flowchart: Alternate Process 4">
              <a:extLst>
                <a:ext uri="{FF2B5EF4-FFF2-40B4-BE49-F238E27FC236}">
                  <a16:creationId xmlns:a16="http://schemas.microsoft.com/office/drawing/2014/main" id="{B83C469D-2001-A43C-4A0D-8A44C562A192}"/>
                </a:ext>
              </a:extLst>
            </p:cNvPr>
            <p:cNvSpPr/>
            <p:nvPr/>
          </p:nvSpPr>
          <p:spPr>
            <a:xfrm>
              <a:off x="1484312" y="4196165"/>
              <a:ext cx="2484184" cy="457200"/>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Gumpu Chandra Sekhar</a:t>
              </a:r>
            </a:p>
          </p:txBody>
        </p:sp>
        <p:sp>
          <p:nvSpPr>
            <p:cNvPr id="6" name="Flowchart: Alternate Process 5">
              <a:extLst>
                <a:ext uri="{FF2B5EF4-FFF2-40B4-BE49-F238E27FC236}">
                  <a16:creationId xmlns:a16="http://schemas.microsoft.com/office/drawing/2014/main" id="{133B2E44-5F47-B4AE-5676-7B33840B2929}"/>
                </a:ext>
              </a:extLst>
            </p:cNvPr>
            <p:cNvSpPr/>
            <p:nvPr/>
          </p:nvSpPr>
          <p:spPr>
            <a:xfrm>
              <a:off x="1484312" y="3504999"/>
              <a:ext cx="2484184" cy="457200"/>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Kanya Naga Pavan</a:t>
              </a:r>
            </a:p>
          </p:txBody>
        </p:sp>
        <p:sp>
          <p:nvSpPr>
            <p:cNvPr id="7" name="Flowchart: Alternate Process 6">
              <a:extLst>
                <a:ext uri="{FF2B5EF4-FFF2-40B4-BE49-F238E27FC236}">
                  <a16:creationId xmlns:a16="http://schemas.microsoft.com/office/drawing/2014/main" id="{60E8EEB2-552F-DD7E-1F23-34C3013B86E8}"/>
                </a:ext>
              </a:extLst>
            </p:cNvPr>
            <p:cNvSpPr/>
            <p:nvPr/>
          </p:nvSpPr>
          <p:spPr>
            <a:xfrm>
              <a:off x="5852096" y="4196165"/>
              <a:ext cx="2465896" cy="457200"/>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Naresh Kumar</a:t>
              </a:r>
            </a:p>
          </p:txBody>
        </p:sp>
        <p:sp>
          <p:nvSpPr>
            <p:cNvPr id="9" name="Flowchart: Alternate Process 8">
              <a:extLst>
                <a:ext uri="{FF2B5EF4-FFF2-40B4-BE49-F238E27FC236}">
                  <a16:creationId xmlns:a16="http://schemas.microsoft.com/office/drawing/2014/main" id="{CA471780-F2E7-40F0-3183-2B23009761D6}"/>
                </a:ext>
              </a:extLst>
            </p:cNvPr>
            <p:cNvSpPr/>
            <p:nvPr/>
          </p:nvSpPr>
          <p:spPr>
            <a:xfrm>
              <a:off x="5815520" y="3504999"/>
              <a:ext cx="2484184" cy="457200"/>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Rahul Kumar</a:t>
              </a:r>
            </a:p>
          </p:txBody>
        </p:sp>
        <p:sp>
          <p:nvSpPr>
            <p:cNvPr id="11" name="Flowchart: Alternate Process 10">
              <a:extLst>
                <a:ext uri="{FF2B5EF4-FFF2-40B4-BE49-F238E27FC236}">
                  <a16:creationId xmlns:a16="http://schemas.microsoft.com/office/drawing/2014/main" id="{4A0720FE-7BF8-D7B2-EB75-1DEFE7C9B350}"/>
                </a:ext>
              </a:extLst>
            </p:cNvPr>
            <p:cNvSpPr/>
            <p:nvPr/>
          </p:nvSpPr>
          <p:spPr>
            <a:xfrm>
              <a:off x="5815520" y="2813833"/>
              <a:ext cx="2484184" cy="457200"/>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Pavan Kumar Reddy</a:t>
              </a:r>
            </a:p>
          </p:txBody>
        </p:sp>
      </p:grpSp>
    </p:spTree>
    <p:extLst>
      <p:ext uri="{BB962C8B-B14F-4D97-AF65-F5344CB8AC3E}">
        <p14:creationId xmlns:p14="http://schemas.microsoft.com/office/powerpoint/2010/main" val="253597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3035309-8E3D-9555-34F6-CE32855C4E55}"/>
              </a:ext>
            </a:extLst>
          </p:cNvPr>
          <p:cNvSpPr/>
          <p:nvPr/>
        </p:nvSpPr>
        <p:spPr>
          <a:xfrm>
            <a:off x="2645200" y="929507"/>
            <a:ext cx="6133040" cy="822960"/>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sz="2400" dirty="0"/>
              <a:t>TABLE OF CONTENTS</a:t>
            </a:r>
          </a:p>
        </p:txBody>
      </p:sp>
      <p:sp>
        <p:nvSpPr>
          <p:cNvPr id="3" name="TextBox 2">
            <a:extLst>
              <a:ext uri="{FF2B5EF4-FFF2-40B4-BE49-F238E27FC236}">
                <a16:creationId xmlns:a16="http://schemas.microsoft.com/office/drawing/2014/main" id="{69A0014B-B55D-2603-D3E1-A5742439E7B3}"/>
              </a:ext>
            </a:extLst>
          </p:cNvPr>
          <p:cNvSpPr txBox="1"/>
          <p:nvPr/>
        </p:nvSpPr>
        <p:spPr>
          <a:xfrm>
            <a:off x="2645200" y="2292776"/>
            <a:ext cx="5227320" cy="2812758"/>
          </a:xfrm>
          <a:prstGeom prst="rect">
            <a:avLst/>
          </a:prstGeom>
          <a:noFill/>
        </p:spPr>
        <p:txBody>
          <a:bodyPr wrap="square" rtlCol="0">
            <a:spAutoFit/>
          </a:bodyPr>
          <a:lstStyle/>
          <a:p>
            <a:pPr marL="457200" indent="-457200">
              <a:lnSpc>
                <a:spcPct val="150000"/>
              </a:lnSpc>
              <a:buAutoNum type="arabicPeriod"/>
            </a:pPr>
            <a:r>
              <a:rPr lang="en-IN" sz="2000" dirty="0"/>
              <a:t>Introduction and Objective</a:t>
            </a:r>
          </a:p>
          <a:p>
            <a:pPr marL="457200" indent="-457200">
              <a:lnSpc>
                <a:spcPct val="150000"/>
              </a:lnSpc>
              <a:buAutoNum type="arabicPeriod"/>
            </a:pPr>
            <a:r>
              <a:rPr lang="en-IN" sz="2000" dirty="0"/>
              <a:t>Methodology</a:t>
            </a:r>
          </a:p>
          <a:p>
            <a:pPr marL="457200" indent="-457200">
              <a:lnSpc>
                <a:spcPct val="150000"/>
              </a:lnSpc>
              <a:buAutoNum type="arabicPeriod"/>
            </a:pPr>
            <a:r>
              <a:rPr lang="en-IN" sz="2000" dirty="0"/>
              <a:t>Data Preprocessing and Cleaning</a:t>
            </a:r>
          </a:p>
          <a:p>
            <a:pPr marL="457200" indent="-457200">
              <a:lnSpc>
                <a:spcPct val="150000"/>
              </a:lnSpc>
              <a:buAutoNum type="arabicPeriod"/>
            </a:pPr>
            <a:r>
              <a:rPr lang="en-IN" sz="2000" dirty="0"/>
              <a:t>Model Building and Evaluation</a:t>
            </a:r>
          </a:p>
          <a:p>
            <a:pPr marL="457200" indent="-457200">
              <a:lnSpc>
                <a:spcPct val="150000"/>
              </a:lnSpc>
              <a:buAutoNum type="arabicPeriod"/>
            </a:pPr>
            <a:r>
              <a:rPr lang="en-IN" sz="2000" dirty="0"/>
              <a:t>Data Analysis and Deployment</a:t>
            </a:r>
          </a:p>
          <a:p>
            <a:pPr marL="457200" indent="-457200">
              <a:lnSpc>
                <a:spcPct val="150000"/>
              </a:lnSpc>
              <a:buAutoNum type="arabicPeriod"/>
            </a:pPr>
            <a:r>
              <a:rPr lang="en-IN" sz="2000" dirty="0"/>
              <a:t>Challenges and Conclusion </a:t>
            </a:r>
          </a:p>
        </p:txBody>
      </p:sp>
    </p:spTree>
    <p:extLst>
      <p:ext uri="{BB962C8B-B14F-4D97-AF65-F5344CB8AC3E}">
        <p14:creationId xmlns:p14="http://schemas.microsoft.com/office/powerpoint/2010/main" val="1193740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9EC2E-152D-7BB8-DF26-2985222FE287}"/>
              </a:ext>
            </a:extLst>
          </p:cNvPr>
          <p:cNvSpPr>
            <a:spLocks noGrp="1"/>
          </p:cNvSpPr>
          <p:nvPr>
            <p:ph type="title"/>
          </p:nvPr>
        </p:nvSpPr>
        <p:spPr>
          <a:xfrm>
            <a:off x="1152143" y="1201839"/>
            <a:ext cx="2121409" cy="626961"/>
          </a:xfrm>
        </p:spPr>
        <p:txBody>
          <a:bodyPr>
            <a:normAutofit/>
          </a:bodyPr>
          <a:lstStyle/>
          <a:p>
            <a:r>
              <a:rPr lang="en-IN" dirty="0">
                <a:solidFill>
                  <a:srgbClr val="C00000"/>
                </a:solidFill>
                <a:latin typeface="Agency FB" panose="020B0503020202020204" pitchFamily="34" charset="0"/>
                <a:ea typeface="+mn-ea"/>
                <a:cs typeface="+mn-cs"/>
              </a:rPr>
              <a:t>Objective : </a:t>
            </a:r>
          </a:p>
        </p:txBody>
      </p:sp>
      <p:sp>
        <p:nvSpPr>
          <p:cNvPr id="3" name="Content Placeholder 2">
            <a:extLst>
              <a:ext uri="{FF2B5EF4-FFF2-40B4-BE49-F238E27FC236}">
                <a16:creationId xmlns:a16="http://schemas.microsoft.com/office/drawing/2014/main" id="{F6710A14-A948-1568-E6D7-D74BA3384D08}"/>
              </a:ext>
            </a:extLst>
          </p:cNvPr>
          <p:cNvSpPr>
            <a:spLocks noGrp="1"/>
          </p:cNvSpPr>
          <p:nvPr>
            <p:ph idx="1"/>
          </p:nvPr>
        </p:nvSpPr>
        <p:spPr>
          <a:xfrm>
            <a:off x="1240403" y="2340069"/>
            <a:ext cx="6353093" cy="2030763"/>
          </a:xfrm>
        </p:spPr>
        <p:txBody>
          <a:bodyPr/>
          <a:lstStyle/>
          <a:p>
            <a:r>
              <a:rPr lang="en-US" dirty="0">
                <a:latin typeface="Aptos Narrow" panose="020B0004020202020204" pitchFamily="34" charset="0"/>
              </a:rPr>
              <a:t>To develop a predictive model using machine learning algorithms to accurately identify companies at risk of bankruptcy, enabling early intervention and mitigating financial losses.</a:t>
            </a:r>
          </a:p>
          <a:p>
            <a:pPr marL="0" indent="0">
              <a:buNone/>
            </a:pPr>
            <a:endParaRPr lang="en-IN" dirty="0">
              <a:latin typeface="Aptos Narrow" panose="020B0004020202020204" pitchFamily="34" charset="0"/>
            </a:endParaRPr>
          </a:p>
        </p:txBody>
      </p:sp>
      <p:pic>
        <p:nvPicPr>
          <p:cNvPr id="5" name="Picture 4">
            <a:extLst>
              <a:ext uri="{FF2B5EF4-FFF2-40B4-BE49-F238E27FC236}">
                <a16:creationId xmlns:a16="http://schemas.microsoft.com/office/drawing/2014/main" id="{22D615DC-4985-53B8-CBAE-3F5B1F5EB2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87829" y="1201839"/>
            <a:ext cx="3787335" cy="3776869"/>
          </a:xfrm>
          <a:prstGeom prst="rect">
            <a:avLst/>
          </a:prstGeom>
        </p:spPr>
      </p:pic>
    </p:spTree>
    <p:extLst>
      <p:ext uri="{BB962C8B-B14F-4D97-AF65-F5344CB8AC3E}">
        <p14:creationId xmlns:p14="http://schemas.microsoft.com/office/powerpoint/2010/main" val="343448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barn(outVertical)">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anim calcmode="lin" valueType="num">
                                      <p:cBhvr>
                                        <p:cTn id="16" dur="500" fill="hold"/>
                                        <p:tgtEl>
                                          <p:spTgt spid="5"/>
                                        </p:tgtEl>
                                        <p:attrNameLst>
                                          <p:attrName>ppt_x</p:attrName>
                                        </p:attrNameLst>
                                      </p:cBhvr>
                                      <p:tavLst>
                                        <p:tav tm="0">
                                          <p:val>
                                            <p:strVal val="#ppt_x"/>
                                          </p:val>
                                        </p:tav>
                                        <p:tav tm="100000">
                                          <p:val>
                                            <p:strVal val="#ppt_x"/>
                                          </p:val>
                                        </p:tav>
                                      </p:tavLst>
                                    </p:anim>
                                    <p:anim calcmode="lin" valueType="num">
                                      <p:cBhvr>
                                        <p:cTn id="17" dur="5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allAtOnce"/>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4CEAF9-8A4B-2F7D-8684-15AEF35298EB}"/>
              </a:ext>
            </a:extLst>
          </p:cNvPr>
          <p:cNvSpPr>
            <a:spLocks noGrp="1"/>
          </p:cNvSpPr>
          <p:nvPr>
            <p:ph idx="1"/>
          </p:nvPr>
        </p:nvSpPr>
        <p:spPr>
          <a:xfrm>
            <a:off x="1484311" y="3429000"/>
            <a:ext cx="7413199" cy="2303890"/>
          </a:xfrm>
        </p:spPr>
        <p:txBody>
          <a:bodyPr/>
          <a:lstStyle/>
          <a:p>
            <a:r>
              <a:rPr lang="en-US" dirty="0">
                <a:latin typeface="Abadi" panose="020B0604020104020204" pitchFamily="34" charset="0"/>
              </a:rPr>
              <a:t>Bankruptcy is a serious financial crisis that can have devastating consequences for businesses, their employees, and the broader economy. Early detection of companies at risk of bankruptcy is crucial for preventing financial losses and taking timely corrective actions.</a:t>
            </a:r>
            <a:endParaRPr lang="en-IN" dirty="0">
              <a:latin typeface="Abadi" panose="020B0604020104020204" pitchFamily="34" charset="0"/>
            </a:endParaRPr>
          </a:p>
        </p:txBody>
      </p:sp>
      <p:pic>
        <p:nvPicPr>
          <p:cNvPr id="5" name="Picture 4">
            <a:extLst>
              <a:ext uri="{FF2B5EF4-FFF2-40B4-BE49-F238E27FC236}">
                <a16:creationId xmlns:a16="http://schemas.microsoft.com/office/drawing/2014/main" id="{5F4F122C-72B0-A8BC-38EE-A555E3A27E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4311" y="466878"/>
            <a:ext cx="3864929" cy="2604574"/>
          </a:xfrm>
          <a:prstGeom prst="rect">
            <a:avLst/>
          </a:prstGeom>
        </p:spPr>
      </p:pic>
    </p:spTree>
    <p:extLst>
      <p:ext uri="{BB962C8B-B14F-4D97-AF65-F5344CB8AC3E}">
        <p14:creationId xmlns:p14="http://schemas.microsoft.com/office/powerpoint/2010/main" val="132037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2E2FE38-F0A7-16F9-E204-F1B27BF94EE7}"/>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1230" b="21230"/>
          <a:stretch/>
        </p:blipFill>
        <p:spPr>
          <a:xfrm>
            <a:off x="3617876" y="969265"/>
            <a:ext cx="4956246" cy="1755647"/>
          </a:xfrm>
          <a:prstGeom prst="roundRect">
            <a:avLst>
              <a:gd name="adj" fmla="val 36777"/>
            </a:avLst>
          </a:prstGeom>
        </p:spPr>
      </p:pic>
      <p:sp>
        <p:nvSpPr>
          <p:cNvPr id="10" name="Text Placeholder 9">
            <a:extLst>
              <a:ext uri="{FF2B5EF4-FFF2-40B4-BE49-F238E27FC236}">
                <a16:creationId xmlns:a16="http://schemas.microsoft.com/office/drawing/2014/main" id="{CB19C356-FDB2-CAA3-20AA-023823C1E03F}"/>
              </a:ext>
            </a:extLst>
          </p:cNvPr>
          <p:cNvSpPr>
            <a:spLocks noGrp="1"/>
          </p:cNvSpPr>
          <p:nvPr>
            <p:ph type="body" sz="half" idx="2"/>
          </p:nvPr>
        </p:nvSpPr>
        <p:spPr>
          <a:xfrm>
            <a:off x="1086643" y="3282696"/>
            <a:ext cx="10018711" cy="2459735"/>
          </a:xfrm>
        </p:spPr>
        <p:txBody>
          <a:bodyPr>
            <a:normAutofit fontScale="92500" lnSpcReduction="10000"/>
          </a:bodyPr>
          <a:lstStyle/>
          <a:p>
            <a:pPr marL="285750" indent="-285750" algn="l">
              <a:buFont typeface="Arial" panose="020B0604020202020204" pitchFamily="34" charset="0"/>
              <a:buChar char="•"/>
            </a:pPr>
            <a:r>
              <a:rPr lang="en-US" sz="1800" dirty="0"/>
              <a:t>This research leverages a comprehensive dataset of financial indicators from various industries. </a:t>
            </a:r>
          </a:p>
          <a:p>
            <a:pPr marL="285750" indent="-285750" algn="l">
              <a:buFont typeface="Arial" panose="020B0604020202020204" pitchFamily="34" charset="0"/>
              <a:buChar char="•"/>
            </a:pPr>
            <a:r>
              <a:rPr lang="en-US" sz="1800" dirty="0"/>
              <a:t>The data is preprocessed, cleaned, and normalized to ensure data quality and consistency. </a:t>
            </a:r>
          </a:p>
          <a:p>
            <a:pPr marL="285750" indent="-285750" algn="l">
              <a:buFont typeface="Arial" panose="020B0604020202020204" pitchFamily="34" charset="0"/>
              <a:buChar char="•"/>
            </a:pPr>
            <a:r>
              <a:rPr lang="en-US" sz="1800" dirty="0"/>
              <a:t>Subsequently, machine learning algorithms such as logistic regression, decision trees, random forests, and support vector machines are employed to train and evaluate predictive models. </a:t>
            </a:r>
          </a:p>
          <a:p>
            <a:pPr marL="285750" indent="-285750" algn="l">
              <a:buFont typeface="Arial" panose="020B0604020202020204" pitchFamily="34" charset="0"/>
              <a:buChar char="•"/>
            </a:pPr>
            <a:r>
              <a:rPr lang="en-US" sz="1800" dirty="0"/>
              <a:t>Model performance is assessed using metrics like accuracy, precision, recall, and F1-score.</a:t>
            </a:r>
            <a:endParaRPr lang="en-IN" sz="1800" dirty="0"/>
          </a:p>
        </p:txBody>
      </p:sp>
    </p:spTree>
    <p:extLst>
      <p:ext uri="{BB962C8B-B14F-4D97-AF65-F5344CB8AC3E}">
        <p14:creationId xmlns:p14="http://schemas.microsoft.com/office/powerpoint/2010/main" val="457829768"/>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3A1E1A00-5EC3-43EC-A05C-8ED171A2E9A1}"/>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5796" b="15796"/>
          <a:stretch>
            <a:fillRect/>
          </a:stretch>
        </p:blipFill>
        <p:spPr>
          <a:xfrm>
            <a:off x="3554786" y="820396"/>
            <a:ext cx="5082428" cy="1955491"/>
          </a:xfrm>
        </p:spPr>
      </p:pic>
      <p:sp>
        <p:nvSpPr>
          <p:cNvPr id="4" name="Text Placeholder 3">
            <a:extLst>
              <a:ext uri="{FF2B5EF4-FFF2-40B4-BE49-F238E27FC236}">
                <a16:creationId xmlns:a16="http://schemas.microsoft.com/office/drawing/2014/main" id="{6B90FA8D-AE78-9637-87BD-8E7FBB24DC36}"/>
              </a:ext>
            </a:extLst>
          </p:cNvPr>
          <p:cNvSpPr>
            <a:spLocks noGrp="1"/>
          </p:cNvSpPr>
          <p:nvPr>
            <p:ph type="body" sz="half" idx="2"/>
          </p:nvPr>
        </p:nvSpPr>
        <p:spPr>
          <a:xfrm>
            <a:off x="1525159" y="3429000"/>
            <a:ext cx="9141681" cy="1563625"/>
          </a:xfrm>
        </p:spPr>
        <p:txBody>
          <a:bodyPr>
            <a:normAutofit/>
          </a:bodyPr>
          <a:lstStyle/>
          <a:p>
            <a:pPr algn="l"/>
            <a:r>
              <a:rPr lang="en-US" sz="1800" b="1" dirty="0"/>
              <a:t>Data preprocessing</a:t>
            </a:r>
            <a:r>
              <a:rPr lang="en-US" sz="1800" dirty="0"/>
              <a:t> and </a:t>
            </a:r>
            <a:r>
              <a:rPr lang="en-US" sz="1800" b="1" dirty="0"/>
              <a:t>data cleaning</a:t>
            </a:r>
            <a:r>
              <a:rPr lang="en-US" sz="1800" dirty="0"/>
              <a:t> are essential steps in any data analysis project, ensuring that the data is accurate, consistent, and suitable for modeling. This process often involves handling missing values, outliers, and inconsistencies.</a:t>
            </a:r>
            <a:endParaRPr lang="en-IN" sz="1800" dirty="0"/>
          </a:p>
        </p:txBody>
      </p:sp>
    </p:spTree>
    <p:extLst>
      <p:ext uri="{BB962C8B-B14F-4D97-AF65-F5344CB8AC3E}">
        <p14:creationId xmlns:p14="http://schemas.microsoft.com/office/powerpoint/2010/main" val="608097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fade">
                                      <p:cBhvr>
                                        <p:cTn id="14"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CA80448-C912-3328-C227-5C50F9BD737E}"/>
              </a:ext>
            </a:extLst>
          </p:cNvPr>
          <p:cNvSpPr>
            <a:spLocks noGrp="1"/>
          </p:cNvSpPr>
          <p:nvPr>
            <p:ph type="title"/>
          </p:nvPr>
        </p:nvSpPr>
        <p:spPr>
          <a:xfrm>
            <a:off x="874645" y="1038909"/>
            <a:ext cx="1886843" cy="699715"/>
          </a:xfr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p>
            <a:r>
              <a:rPr lang="en-IN" dirty="0">
                <a:solidFill>
                  <a:srgbClr val="C00000"/>
                </a:solidFill>
                <a:latin typeface="Agency FB" panose="020B0503020202020204" pitchFamily="34" charset="0"/>
                <a:ea typeface="+mn-ea"/>
                <a:cs typeface="+mn-cs"/>
              </a:rPr>
              <a:t>Box Plot</a:t>
            </a:r>
          </a:p>
        </p:txBody>
      </p:sp>
      <p:sp>
        <p:nvSpPr>
          <p:cNvPr id="10" name="Content Placeholder 9">
            <a:extLst>
              <a:ext uri="{FF2B5EF4-FFF2-40B4-BE49-F238E27FC236}">
                <a16:creationId xmlns:a16="http://schemas.microsoft.com/office/drawing/2014/main" id="{C15836AC-9C23-B621-A995-69179CB49DF0}"/>
              </a:ext>
            </a:extLst>
          </p:cNvPr>
          <p:cNvSpPr>
            <a:spLocks noGrp="1"/>
          </p:cNvSpPr>
          <p:nvPr>
            <p:ph idx="1"/>
          </p:nvPr>
        </p:nvSpPr>
        <p:spPr>
          <a:xfrm>
            <a:off x="874645" y="2126692"/>
            <a:ext cx="7068708" cy="2673908"/>
          </a:xfrm>
        </p:spPr>
        <p:txBody>
          <a:bodyPr>
            <a:normAutofit/>
          </a:bodyPr>
          <a:lstStyle/>
          <a:p>
            <a:r>
              <a:rPr lang="en-US" sz="1800" b="1" dirty="0"/>
              <a:t>Identifying Outliers:</a:t>
            </a:r>
            <a:r>
              <a:rPr lang="en-US" sz="1800" dirty="0"/>
              <a:t> Box plots can visually highlight outliers, which are data points that significantly deviate from the rest of the data. Outliers can skew statistical analysis and model performance</a:t>
            </a:r>
          </a:p>
          <a:p>
            <a:r>
              <a:rPr lang="en-US" sz="1800" b="1" dirty="0"/>
              <a:t>Understanding Data Distribution:</a:t>
            </a:r>
            <a:r>
              <a:rPr lang="en-US" sz="1800" dirty="0"/>
              <a:t> Box plots also provide information about the data's distribution, including the median, quartiles, and interquartile range.</a:t>
            </a:r>
            <a:endParaRPr lang="en-IN" sz="1800" dirty="0"/>
          </a:p>
        </p:txBody>
      </p:sp>
      <p:pic>
        <p:nvPicPr>
          <p:cNvPr id="13" name="Picture 12">
            <a:extLst>
              <a:ext uri="{FF2B5EF4-FFF2-40B4-BE49-F238E27FC236}">
                <a16:creationId xmlns:a16="http://schemas.microsoft.com/office/drawing/2014/main" id="{5EF2C923-B003-9E8A-93F6-CFD51F624B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flipH="1" flipV="1">
            <a:off x="7249888" y="1712496"/>
            <a:ext cx="5206205" cy="331039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78416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9EAA2-1415-C448-9C9E-DCFCE03A3F80}"/>
              </a:ext>
            </a:extLst>
          </p:cNvPr>
          <p:cNvSpPr>
            <a:spLocks noGrp="1"/>
          </p:cNvSpPr>
          <p:nvPr>
            <p:ph type="title"/>
          </p:nvPr>
        </p:nvSpPr>
        <p:spPr>
          <a:xfrm>
            <a:off x="1113184" y="1490536"/>
            <a:ext cx="2014064" cy="676260"/>
          </a:xfr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p>
            <a:r>
              <a:rPr lang="en-IN" dirty="0">
                <a:solidFill>
                  <a:srgbClr val="C00000"/>
                </a:solidFill>
                <a:latin typeface="Agency FB" panose="020B0503020202020204" pitchFamily="34" charset="0"/>
                <a:ea typeface="+mn-ea"/>
                <a:cs typeface="+mn-cs"/>
              </a:rPr>
              <a:t>Heat Map</a:t>
            </a:r>
          </a:p>
        </p:txBody>
      </p:sp>
      <p:sp>
        <p:nvSpPr>
          <p:cNvPr id="3" name="Content Placeholder 2">
            <a:extLst>
              <a:ext uri="{FF2B5EF4-FFF2-40B4-BE49-F238E27FC236}">
                <a16:creationId xmlns:a16="http://schemas.microsoft.com/office/drawing/2014/main" id="{BFBD668B-6A56-8283-1A85-078E12E00C3A}"/>
              </a:ext>
            </a:extLst>
          </p:cNvPr>
          <p:cNvSpPr>
            <a:spLocks noGrp="1"/>
          </p:cNvSpPr>
          <p:nvPr>
            <p:ph idx="1"/>
          </p:nvPr>
        </p:nvSpPr>
        <p:spPr>
          <a:xfrm>
            <a:off x="1113184" y="2431905"/>
            <a:ext cx="6655240" cy="2433101"/>
          </a:xfrm>
        </p:spPr>
        <p:txBody>
          <a:bodyPr>
            <a:normAutofit lnSpcReduction="10000"/>
          </a:bodyPr>
          <a:lstStyle/>
          <a:p>
            <a:r>
              <a:rPr lang="en-US" sz="1800" b="1" dirty="0"/>
              <a:t>Correlations:</a:t>
            </a:r>
            <a:r>
              <a:rPr lang="en-US" sz="1800" dirty="0"/>
              <a:t> Heatmaps can be used to visualize correlations between variables. A high correlation between two variables might indicate redundancy or multicollinearity, which can affect model performance.</a:t>
            </a:r>
          </a:p>
          <a:p>
            <a:r>
              <a:rPr lang="en-US" sz="1800" b="1" dirty="0"/>
              <a:t>Identifying Relationships:</a:t>
            </a:r>
            <a:r>
              <a:rPr lang="en-US" sz="1800" dirty="0"/>
              <a:t> Heatmaps can help identify relationships that might not be immediately apparent from simple statistical analysis.</a:t>
            </a:r>
            <a:endParaRPr lang="en-IN" sz="1800" dirty="0"/>
          </a:p>
        </p:txBody>
      </p:sp>
      <p:pic>
        <p:nvPicPr>
          <p:cNvPr id="6" name="Picture 5">
            <a:extLst>
              <a:ext uri="{FF2B5EF4-FFF2-40B4-BE49-F238E27FC236}">
                <a16:creationId xmlns:a16="http://schemas.microsoft.com/office/drawing/2014/main" id="{79EBBC1E-362F-1906-94D7-708F2E8F62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68424" y="1828666"/>
            <a:ext cx="3805299" cy="320066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69698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232</TotalTime>
  <Words>697</Words>
  <Application>Microsoft Office PowerPoint</Application>
  <PresentationFormat>Widescreen</PresentationFormat>
  <Paragraphs>56</Paragraphs>
  <Slides>15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Abadi</vt:lpstr>
      <vt:lpstr>Agency FB</vt:lpstr>
      <vt:lpstr>Aptos Narrow</vt:lpstr>
      <vt:lpstr>Arial</vt:lpstr>
      <vt:lpstr>Calibri</vt:lpstr>
      <vt:lpstr>Tw Cen MT</vt:lpstr>
      <vt:lpstr>Droplet</vt:lpstr>
      <vt:lpstr>Machine Learning Project</vt:lpstr>
      <vt:lpstr>Team Members</vt:lpstr>
      <vt:lpstr>PowerPoint Presentation</vt:lpstr>
      <vt:lpstr>Objective : </vt:lpstr>
      <vt:lpstr>PowerPoint Presentation</vt:lpstr>
      <vt:lpstr>PowerPoint Presentation</vt:lpstr>
      <vt:lpstr>PowerPoint Presentation</vt:lpstr>
      <vt:lpstr>Box Plot</vt:lpstr>
      <vt:lpstr>Heat Map</vt:lpstr>
      <vt:lpstr>Model Building: Bankruptcy Prediction Using Machine Learning</vt:lpstr>
      <vt:lpstr>Machine Learning Algorithms for Bankruptcy Prediction</vt:lpstr>
      <vt:lpstr>Model Training and Evaluation</vt:lpstr>
      <vt:lpstr>Comparison of Classification Model Accuracies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pavan yadav</dc:creator>
  <cp:lastModifiedBy>4021 G Chandra Sekhar</cp:lastModifiedBy>
  <cp:revision>7</cp:revision>
  <dcterms:created xsi:type="dcterms:W3CDTF">2024-09-19T09:23:24Z</dcterms:created>
  <dcterms:modified xsi:type="dcterms:W3CDTF">2024-09-20T15:23:28Z</dcterms:modified>
</cp:coreProperties>
</file>

<file path=docProps/thumbnail.jpeg>
</file>